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21572"/>
            <a:ext cx="4629150" cy="13201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62" b="1" spc="-1" kern="0" dirty="0">
                <a:solidFill>
                  <a:srgbClr val="1A1A1A"/>
                </a:solidFill>
              </a:rPr>
              <a:t>Magentic Agency: A Marketplace Built on Fair Procedure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2455999"/>
            <a:ext cx="4629150" cy="480027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Revolutionizing fractional ownership by embedding procedural justice as the central operating precept.</a:t>
            </a:r>
            <a:endParaRPr lang="en-US" sz="126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323574"/>
            <a:ext cx="142875" cy="11430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78656" y="3293213"/>
            <a:ext cx="244871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Commitment to transparency and notice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641471"/>
            <a:ext cx="114300" cy="11430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50081" y="3611110"/>
            <a:ext cx="183985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Non-arbitrary decision making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959368"/>
            <a:ext cx="114300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0081" y="3929007"/>
            <a:ext cx="2763236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Protection against unchecked platform power</a:t>
            </a:r>
            <a:endParaRPr lang="en-US" sz="942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277265"/>
            <a:ext cx="142875" cy="11430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78656" y="4246904"/>
            <a:ext cx="232590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Equitable access for Users and Experts</a:t>
            </a:r>
            <a:endParaRPr lang="en-US" sz="942" dirty="0"/>
          </a:p>
        </p:txBody>
      </p:sp>
      <p:sp>
        <p:nvSpPr>
          <p:cNvPr id="13" name="Shape 6"/>
          <p:cNvSpPr/>
          <p:nvPr/>
        </p:nvSpPr>
        <p:spPr>
          <a:xfrm>
            <a:off x="5486400" y="0"/>
            <a:ext cx="3657600" cy="51435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>
            <a:alphaModFix amt="80000"/>
          </a:blip>
          <a:stretch>
            <a:fillRect/>
          </a:stretch>
        </p:blipFill>
        <p:spPr>
          <a:xfrm>
            <a:off x="5486400" y="0"/>
            <a:ext cx="3657600" cy="514350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 rot="10800000">
            <a:off x="8722519" y="2734968"/>
            <a:ext cx="135731" cy="212278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F2F2F2"/>
                </a:solidFill>
              </a:rPr>
              <a:t>PROCEDURAL JUSTICE FRAMEWORK</a:t>
            </a:r>
            <a:endParaRPr lang="en-US" sz="6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285750" y="428625"/>
            <a:ext cx="8572500" cy="8322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285750" y="1246584"/>
            <a:ext cx="857250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285750" y="428625"/>
            <a:ext cx="857250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Users Access Expertise Through a Transparent Lens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285750" y="909042"/>
            <a:ext cx="857250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Quality, Reliability, and Fair Pricing</a:t>
            </a:r>
            <a:endParaRPr lang="en-US" sz="987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506438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5781" y="1460897"/>
            <a:ext cx="16142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Transparent Access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285750" y="1766292"/>
            <a:ext cx="4179094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Book 10-minute expert consultations via a matching system with published, auditable criteria.</a:t>
            </a:r>
            <a:endParaRPr lang="en-US" sz="94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408337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535781" y="2362795"/>
            <a:ext cx="15140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Quality Assurance</a:t>
            </a:r>
            <a:endParaRPr lang="en-US" sz="1193" dirty="0"/>
          </a:p>
        </p:txBody>
      </p:sp>
      <p:sp>
        <p:nvSpPr>
          <p:cNvPr id="12" name="Text 7"/>
          <p:cNvSpPr/>
          <p:nvPr/>
        </p:nvSpPr>
        <p:spPr>
          <a:xfrm>
            <a:off x="285750" y="2668191"/>
            <a:ext cx="4179094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Vetted experts and resources ensure high-value guidance without the risk of unqualified providers.</a:t>
            </a:r>
            <a:endParaRPr lang="en-US" sz="942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3310235"/>
            <a:ext cx="125016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517922" y="3264694"/>
            <a:ext cx="94520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Fair Pricing</a:t>
            </a:r>
            <a:endParaRPr lang="en-US" sz="1193" dirty="0"/>
          </a:p>
        </p:txBody>
      </p:sp>
      <p:sp>
        <p:nvSpPr>
          <p:cNvPr id="15" name="Text 9"/>
          <p:cNvSpPr/>
          <p:nvPr/>
        </p:nvSpPr>
        <p:spPr>
          <a:xfrm>
            <a:off x="285750" y="3570089"/>
            <a:ext cx="4179094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Clear, upfront pricing models prevent hidden fees and discriminatory practices.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4212134"/>
            <a:ext cx="178594" cy="142875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71500" y="4166592"/>
            <a:ext cx="158370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Dispute Resolution</a:t>
            </a:r>
            <a:endParaRPr lang="en-US" sz="1193" dirty="0"/>
          </a:p>
        </p:txBody>
      </p:sp>
      <p:sp>
        <p:nvSpPr>
          <p:cNvPr id="18" name="Text 11"/>
          <p:cNvSpPr/>
          <p:nvPr/>
        </p:nvSpPr>
        <p:spPr>
          <a:xfrm>
            <a:off x="285750" y="4471988"/>
            <a:ext cx="4179094" cy="385763"/>
          </a:xfrm>
          <a:prstGeom prst="rect">
            <a:avLst/>
          </a:prstGeom>
          <a:noFill/>
          <a:ln/>
        </p:spPr>
        <p:txBody>
          <a:bodyPr wrap="square" lIns="255143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Formal mechanisms to address grievances regarding service quality or platform decisions.</a:t>
            </a:r>
            <a:endParaRPr lang="en-US" sz="942" dirty="0"/>
          </a:p>
        </p:txBody>
      </p:sp>
      <p:pic>
        <p:nvPicPr>
          <p:cNvPr id="19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6300" y="1468041"/>
            <a:ext cx="4164806" cy="2271713"/>
          </a:xfrm>
          <a:prstGeom prst="rect">
            <a:avLst/>
          </a:prstGeom>
        </p:spPr>
      </p:pic>
      <p:sp>
        <p:nvSpPr>
          <p:cNvPr id="20" name="Shape 12"/>
          <p:cNvSpPr/>
          <p:nvPr/>
        </p:nvSpPr>
        <p:spPr>
          <a:xfrm>
            <a:off x="7313637" y="1610916"/>
            <a:ext cx="1394594" cy="278606"/>
          </a:xfrm>
          <a:prstGeom prst="rect">
            <a:avLst/>
          </a:prstGeom>
          <a:solidFill>
            <a:srgbClr val="0057B7">
              <a:alpha val="90000"/>
            </a:srgbClr>
          </a:solidFill>
          <a:ln/>
        </p:spPr>
      </p:sp>
      <p:sp>
        <p:nvSpPr>
          <p:cNvPr id="21" name="Text 13"/>
          <p:cNvSpPr/>
          <p:nvPr/>
        </p:nvSpPr>
        <p:spPr>
          <a:xfrm>
            <a:off x="7313637" y="1610916"/>
            <a:ext cx="1394594" cy="278606"/>
          </a:xfrm>
          <a:prstGeom prst="rect">
            <a:avLst/>
          </a:prstGeom>
          <a:noFill/>
          <a:ln/>
        </p:spPr>
        <p:txBody>
          <a:bodyPr wrap="square" lIns="170053" tIns="85090" rIns="170053" bIns="8509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Auditable Matching</a:t>
            </a:r>
            <a:endParaRPr lang="en-US" sz="683" dirty="0"/>
          </a:p>
        </p:txBody>
      </p:sp>
      <p:sp>
        <p:nvSpPr>
          <p:cNvPr id="22" name="Shape 14"/>
          <p:cNvSpPr/>
          <p:nvPr/>
        </p:nvSpPr>
        <p:spPr>
          <a:xfrm>
            <a:off x="4679156" y="3889772"/>
            <a:ext cx="4179094" cy="63400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3" name="Shape 15"/>
          <p:cNvSpPr/>
          <p:nvPr/>
        </p:nvSpPr>
        <p:spPr>
          <a:xfrm>
            <a:off x="4679156" y="3889772"/>
            <a:ext cx="28575" cy="634008"/>
          </a:xfrm>
          <a:prstGeom prst="rect">
            <a:avLst/>
          </a:prstGeom>
          <a:solidFill>
            <a:srgbClr val="0057B7"/>
          </a:solidFill>
          <a:ln/>
        </p:spPr>
      </p:sp>
      <p:sp>
        <p:nvSpPr>
          <p:cNvPr id="24" name="Text 16"/>
          <p:cNvSpPr/>
          <p:nvPr/>
        </p:nvSpPr>
        <p:spPr>
          <a:xfrm>
            <a:off x="4793456" y="4004072"/>
            <a:ext cx="3950494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727" dirty="0">
                <a:solidFill>
                  <a:srgbClr val="666666"/>
                </a:solidFill>
              </a:rPr>
              <a:t>User Trust Metric</a:t>
            </a:r>
            <a:endParaRPr lang="en-US" sz="727" dirty="0"/>
          </a:p>
        </p:txBody>
      </p:sp>
      <p:sp>
        <p:nvSpPr>
          <p:cNvPr id="25" name="Text 17"/>
          <p:cNvSpPr/>
          <p:nvPr/>
        </p:nvSpPr>
        <p:spPr>
          <a:xfrm>
            <a:off x="4793456" y="4175522"/>
            <a:ext cx="39504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100% Transparency in Pricing &amp; Rules</a:t>
            </a:r>
            <a:endParaRPr lang="en-US" sz="119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36576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200525" y="428625"/>
            <a:ext cx="4657725" cy="660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Experts Thrive Under the Protection of Fair Procedure</a:t>
            </a:r>
            <a:endParaRPr lang="en-US" sz="2121" dirty="0"/>
          </a:p>
        </p:txBody>
      </p:sp>
      <p:sp>
        <p:nvSpPr>
          <p:cNvPr id="6" name="Text 2"/>
          <p:cNvSpPr/>
          <p:nvPr/>
        </p:nvSpPr>
        <p:spPr>
          <a:xfrm>
            <a:off x="4200525" y="1160134"/>
            <a:ext cx="465772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Security, Due Process, and Professional Growth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3350" y="1673591"/>
            <a:ext cx="128588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143375" y="1640551"/>
            <a:ext cx="148347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4500"/>
                </a:solidFill>
              </a:rPr>
              <a:t>Livelihood Protection</a:t>
            </a:r>
            <a:endParaRPr lang="en-US" sz="987" dirty="0"/>
          </a:p>
        </p:txBody>
      </p:sp>
      <p:sp>
        <p:nvSpPr>
          <p:cNvPr id="9" name="Text 4"/>
          <p:cNvSpPr/>
          <p:nvPr/>
        </p:nvSpPr>
        <p:spPr>
          <a:xfrm>
            <a:off x="3943350" y="1906656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Safeguards against arbitrary expulsion, recognizing the platform's economic power.</a:t>
            </a:r>
            <a:endParaRPr lang="en-US" sz="83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525" y="1673591"/>
            <a:ext cx="128588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686550" y="1640551"/>
            <a:ext cx="132731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4500"/>
                </a:solidFill>
              </a:rPr>
              <a:t>Due Process Rights</a:t>
            </a:r>
            <a:endParaRPr lang="en-US" sz="987" dirty="0"/>
          </a:p>
        </p:txBody>
      </p:sp>
      <p:sp>
        <p:nvSpPr>
          <p:cNvPr id="12" name="Text 6"/>
          <p:cNvSpPr/>
          <p:nvPr/>
        </p:nvSpPr>
        <p:spPr>
          <a:xfrm>
            <a:off x="6486525" y="1906656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Mandatory notice and hearing before any adverse action is taken against an expert.</a:t>
            </a:r>
            <a:endParaRPr lang="en-US" sz="83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3350" y="2454046"/>
            <a:ext cx="144661" cy="128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159448" y="2421006"/>
            <a:ext cx="1620069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4500"/>
                </a:solidFill>
              </a:rPr>
              <a:t>Transparent Evaluation</a:t>
            </a:r>
            <a:endParaRPr lang="en-US" sz="987" dirty="0"/>
          </a:p>
        </p:txBody>
      </p:sp>
      <p:sp>
        <p:nvSpPr>
          <p:cNvPr id="15" name="Text 8"/>
          <p:cNvSpPr/>
          <p:nvPr/>
        </p:nvSpPr>
        <p:spPr>
          <a:xfrm>
            <a:off x="3943350" y="2687110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Ratings based on objective, stated criteria, not opaque "black box" algorithms.</a:t>
            </a:r>
            <a:endParaRPr lang="en-US" sz="834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86525" y="2454046"/>
            <a:ext cx="130373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688336" y="2421006"/>
            <a:ext cx="1405058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FF4500"/>
                </a:solidFill>
              </a:rPr>
              <a:t>Monetization Rights</a:t>
            </a:r>
            <a:endParaRPr lang="en-US" sz="987" dirty="0"/>
          </a:p>
        </p:txBody>
      </p:sp>
      <p:sp>
        <p:nvSpPr>
          <p:cNvPr id="18" name="Text 10"/>
          <p:cNvSpPr/>
          <p:nvPr/>
        </p:nvSpPr>
        <p:spPr>
          <a:xfrm>
            <a:off x="6486525" y="2687110"/>
            <a:ext cx="2371725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Clear ownership and revenue sharing for all published content and tools.</a:t>
            </a:r>
            <a:endParaRPr lang="en-US" sz="834" dirty="0"/>
          </a:p>
        </p:txBody>
      </p:sp>
      <p:sp>
        <p:nvSpPr>
          <p:cNvPr id="19" name="Shape 11"/>
          <p:cNvSpPr/>
          <p:nvPr/>
        </p:nvSpPr>
        <p:spPr>
          <a:xfrm>
            <a:off x="3943350" y="3315760"/>
            <a:ext cx="4914900" cy="959048"/>
          </a:xfrm>
          <a:prstGeom prst="rect">
            <a:avLst/>
          </a:prstGeom>
          <a:solidFill>
            <a:srgbClr val="FFFFFF"/>
          </a:solidFill>
          <a:ln w="9144">
            <a:solidFill>
              <a:srgbClr val="DDDDDD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4086225" y="3458635"/>
            <a:ext cx="462915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A1A1A"/>
                </a:solidFill>
              </a:rPr>
              <a:t>Procedural Justice Workflow</a:t>
            </a:r>
            <a:endParaRPr lang="en-US" sz="683" dirty="0"/>
          </a:p>
        </p:txBody>
      </p:sp>
      <p:sp>
        <p:nvSpPr>
          <p:cNvPr id="21" name="Shape 13"/>
          <p:cNvSpPr/>
          <p:nvPr/>
        </p:nvSpPr>
        <p:spPr>
          <a:xfrm>
            <a:off x="4086225" y="3808679"/>
            <a:ext cx="4614863" cy="14288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22" name="Shape 14"/>
          <p:cNvSpPr/>
          <p:nvPr/>
        </p:nvSpPr>
        <p:spPr>
          <a:xfrm>
            <a:off x="4550569" y="3701523"/>
            <a:ext cx="228600" cy="228600"/>
          </a:xfrm>
          <a:prstGeom prst="ellipse">
            <a:avLst/>
          </a:prstGeom>
          <a:solidFill>
            <a:srgbClr val="0057B7"/>
          </a:solidFill>
          <a:ln/>
        </p:spPr>
      </p:sp>
      <p:sp>
        <p:nvSpPr>
          <p:cNvPr id="23" name="Text 15"/>
          <p:cNvSpPr/>
          <p:nvPr/>
        </p:nvSpPr>
        <p:spPr>
          <a:xfrm>
            <a:off x="4550569" y="370152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1</a:t>
            </a:r>
            <a:endParaRPr lang="en-US" sz="683" dirty="0"/>
          </a:p>
        </p:txBody>
      </p:sp>
      <p:sp>
        <p:nvSpPr>
          <p:cNvPr id="24" name="Text 16"/>
          <p:cNvSpPr/>
          <p:nvPr/>
        </p:nvSpPr>
        <p:spPr>
          <a:xfrm>
            <a:off x="4086225" y="4001560"/>
            <a:ext cx="11572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Clear Rules</a:t>
            </a:r>
            <a:endParaRPr lang="en-US" sz="584" dirty="0"/>
          </a:p>
        </p:txBody>
      </p:sp>
      <p:sp>
        <p:nvSpPr>
          <p:cNvPr id="25" name="Shape 17"/>
          <p:cNvSpPr/>
          <p:nvPr/>
        </p:nvSpPr>
        <p:spPr>
          <a:xfrm>
            <a:off x="5707856" y="3701523"/>
            <a:ext cx="228600" cy="228600"/>
          </a:xfrm>
          <a:prstGeom prst="ellipse">
            <a:avLst/>
          </a:prstGeom>
          <a:solidFill>
            <a:srgbClr val="0057B7"/>
          </a:solidFill>
          <a:ln/>
        </p:spPr>
      </p:sp>
      <p:sp>
        <p:nvSpPr>
          <p:cNvPr id="26" name="Text 18"/>
          <p:cNvSpPr/>
          <p:nvPr/>
        </p:nvSpPr>
        <p:spPr>
          <a:xfrm>
            <a:off x="5707856" y="370152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2</a:t>
            </a:r>
            <a:endParaRPr lang="en-US" sz="683" dirty="0"/>
          </a:p>
        </p:txBody>
      </p:sp>
      <p:sp>
        <p:nvSpPr>
          <p:cNvPr id="27" name="Text 19"/>
          <p:cNvSpPr/>
          <p:nvPr/>
        </p:nvSpPr>
        <p:spPr>
          <a:xfrm>
            <a:off x="5243513" y="4001560"/>
            <a:ext cx="11572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Notice of Issue</a:t>
            </a:r>
            <a:endParaRPr lang="en-US" sz="584" dirty="0"/>
          </a:p>
        </p:txBody>
      </p:sp>
      <p:sp>
        <p:nvSpPr>
          <p:cNvPr id="28" name="Shape 20"/>
          <p:cNvSpPr/>
          <p:nvPr/>
        </p:nvSpPr>
        <p:spPr>
          <a:xfrm>
            <a:off x="6865144" y="3701523"/>
            <a:ext cx="228600" cy="228600"/>
          </a:xfrm>
          <a:prstGeom prst="ellipse">
            <a:avLst/>
          </a:prstGeom>
          <a:solidFill>
            <a:srgbClr val="0057B7"/>
          </a:solidFill>
          <a:ln/>
        </p:spPr>
      </p:sp>
      <p:sp>
        <p:nvSpPr>
          <p:cNvPr id="29" name="Text 21"/>
          <p:cNvSpPr/>
          <p:nvPr/>
        </p:nvSpPr>
        <p:spPr>
          <a:xfrm>
            <a:off x="6865144" y="370152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3</a:t>
            </a:r>
            <a:endParaRPr lang="en-US" sz="683" dirty="0"/>
          </a:p>
        </p:txBody>
      </p:sp>
      <p:sp>
        <p:nvSpPr>
          <p:cNvPr id="30" name="Text 22"/>
          <p:cNvSpPr/>
          <p:nvPr/>
        </p:nvSpPr>
        <p:spPr>
          <a:xfrm>
            <a:off x="6400800" y="4001560"/>
            <a:ext cx="11572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Fair Hearing</a:t>
            </a:r>
            <a:endParaRPr lang="en-US" sz="584" dirty="0"/>
          </a:p>
        </p:txBody>
      </p:sp>
      <p:sp>
        <p:nvSpPr>
          <p:cNvPr id="31" name="Shape 23"/>
          <p:cNvSpPr/>
          <p:nvPr/>
        </p:nvSpPr>
        <p:spPr>
          <a:xfrm>
            <a:off x="8022431" y="3701523"/>
            <a:ext cx="228600" cy="228600"/>
          </a:xfrm>
          <a:prstGeom prst="ellipse">
            <a:avLst/>
          </a:prstGeom>
          <a:solidFill>
            <a:srgbClr val="0057B7"/>
          </a:solidFill>
          <a:ln/>
        </p:spPr>
      </p:sp>
      <p:sp>
        <p:nvSpPr>
          <p:cNvPr id="32" name="Text 24"/>
          <p:cNvSpPr/>
          <p:nvPr/>
        </p:nvSpPr>
        <p:spPr>
          <a:xfrm>
            <a:off x="8022431" y="3701523"/>
            <a:ext cx="228600" cy="2286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4</a:t>
            </a:r>
            <a:endParaRPr lang="en-US" sz="683" dirty="0"/>
          </a:p>
        </p:txBody>
      </p:sp>
      <p:sp>
        <p:nvSpPr>
          <p:cNvPr id="33" name="Text 25"/>
          <p:cNvSpPr/>
          <p:nvPr/>
        </p:nvSpPr>
        <p:spPr>
          <a:xfrm>
            <a:off x="7558088" y="4001560"/>
            <a:ext cx="1157288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584" b="1" dirty="0">
                <a:solidFill>
                  <a:srgbClr val="333333"/>
                </a:solidFill>
              </a:rPr>
              <a:t>Reasoned Decision</a:t>
            </a:r>
            <a:endParaRPr lang="en-US" sz="584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0327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396126" y="0"/>
            <a:ext cx="7144" cy="5143500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691381"/>
            <a:ext cx="454602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16" b="1" dirty="0">
                <a:solidFill>
                  <a:srgbClr val="1A1A1A"/>
                </a:solidFill>
              </a:rPr>
              <a:t>The Butler: An Agent of Procedural Justice</a:t>
            </a:r>
            <a:endParaRPr lang="en-US" sz="2016" dirty="0"/>
          </a:p>
        </p:txBody>
      </p:sp>
      <p:sp>
        <p:nvSpPr>
          <p:cNvPr id="6" name="Text 3"/>
          <p:cNvSpPr/>
          <p:nvPr/>
        </p:nvSpPr>
        <p:spPr>
          <a:xfrm>
            <a:off x="428625" y="1427187"/>
            <a:ext cx="45460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Enforcing Fairness Through Auditable Algorithms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28625" y="1979042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775" y="2050479"/>
            <a:ext cx="142875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1979042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Algorithmic Fairness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785813" y="2189783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Matching and allocation algorithms are designed to be bias-free, transparent, and fully auditable.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428625" y="2688394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19" y="2759832"/>
            <a:ext cx="128588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813" y="2688394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Proactive Governance</a:t>
            </a:r>
            <a:endParaRPr lang="en-US" sz="885" dirty="0"/>
          </a:p>
        </p:txBody>
      </p:sp>
      <p:sp>
        <p:nvSpPr>
          <p:cNvPr id="14" name="Text 9"/>
          <p:cNvSpPr/>
          <p:nvPr/>
        </p:nvSpPr>
        <p:spPr>
          <a:xfrm>
            <a:off x="785813" y="2899135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Continuously monitors platform activity to detect and correct unfair outcomes or procedural breaches.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428625" y="3397746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50" y="3469184"/>
            <a:ext cx="85725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5813" y="3397746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Automated Accountability</a:t>
            </a:r>
            <a:endParaRPr lang="en-US" sz="885" dirty="0"/>
          </a:p>
        </p:txBody>
      </p:sp>
      <p:sp>
        <p:nvSpPr>
          <p:cNvPr id="18" name="Text 12"/>
          <p:cNvSpPr/>
          <p:nvPr/>
        </p:nvSpPr>
        <p:spPr>
          <a:xfrm>
            <a:off x="785813" y="3608487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Logs every significant decision (bookings, ratings, disputes) to an immutable audit trail.</a:t>
            </a:r>
            <a:endParaRPr lang="en-US" sz="834" dirty="0"/>
          </a:p>
        </p:txBody>
      </p:sp>
      <p:sp>
        <p:nvSpPr>
          <p:cNvPr id="19" name="Shape 13"/>
          <p:cNvSpPr/>
          <p:nvPr/>
        </p:nvSpPr>
        <p:spPr>
          <a:xfrm>
            <a:off x="428625" y="4107098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919" y="4178536"/>
            <a:ext cx="128588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85813" y="4107098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Neutral Intermediary</a:t>
            </a:r>
            <a:endParaRPr lang="en-US" sz="885" dirty="0"/>
          </a:p>
        </p:txBody>
      </p:sp>
      <p:sp>
        <p:nvSpPr>
          <p:cNvPr id="22" name="Text 15"/>
          <p:cNvSpPr/>
          <p:nvPr/>
        </p:nvSpPr>
        <p:spPr>
          <a:xfrm>
            <a:off x="785813" y="4317839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Facilitates exchanges without favoring one side, ensuring a balanced and ethical marketplace.</a:t>
            </a:r>
            <a:endParaRPr lang="en-US" sz="834" dirty="0"/>
          </a:p>
        </p:txBody>
      </p:sp>
      <p:sp>
        <p:nvSpPr>
          <p:cNvPr id="23" name="Shape 16"/>
          <p:cNvSpPr/>
          <p:nvPr/>
        </p:nvSpPr>
        <p:spPr>
          <a:xfrm>
            <a:off x="5403270" y="0"/>
            <a:ext cx="374073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17"/>
          <p:cNvSpPr/>
          <p:nvPr/>
        </p:nvSpPr>
        <p:spPr>
          <a:xfrm>
            <a:off x="7795059" y="285750"/>
            <a:ext cx="1063191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57B7"/>
                </a:solidFill>
              </a:rPr>
              <a:t>FAIRNESS_ENGINE_ACTIVE</a:t>
            </a:r>
            <a:endParaRPr lang="en-US" sz="621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745" y="1291875"/>
            <a:ext cx="2997780" cy="1990009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689020" y="3679924"/>
            <a:ext cx="3169230" cy="426839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FIG 4.0: AUTOMATED GOVERNANCE LAYER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 &gt; MONITORING TRANSACTIONS FOR COMPLIANCE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 &gt; ENFORCING PROCEDURAL RULES</a:t>
            </a:r>
            <a:endParaRPr lang="en-US" sz="621" dirty="0"/>
          </a:p>
        </p:txBody>
      </p:sp>
      <p:sp>
        <p:nvSpPr>
          <p:cNvPr id="27" name="Text 19"/>
          <p:cNvSpPr/>
          <p:nvPr/>
        </p:nvSpPr>
        <p:spPr>
          <a:xfrm>
            <a:off x="7523987" y="4557713"/>
            <a:ext cx="1334263" cy="30003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999999"/>
                </a:solidFill>
              </a:rPr>
              <a:t>[LOG] 10:00:01 MATCH_INITIATED</a:t>
            </a:r>
            <a:pPr algn="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999999"/>
                </a:solidFill>
              </a:rPr>
              <a:t>
</a:t>
            </a:r>
            <a:pPr algn="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999999"/>
                </a:solidFill>
              </a:rPr>
              <a:t> [LOG] 10:00:02 BIAS_CHECK_PASSED</a:t>
            </a:r>
            <a:pPr algn="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999999"/>
                </a:solidFill>
              </a:rPr>
              <a:t>
</a:t>
            </a:r>
            <a:pPr algn="r" indent="0" marL="0">
              <a:lnSpc>
                <a:spcPts val="800"/>
              </a:lnSpc>
              <a:buNone/>
            </a:pPr>
            <a:r>
              <a:rPr lang="en-US" sz="516" dirty="0">
                <a:solidFill>
                  <a:srgbClr val="999999"/>
                </a:solidFill>
              </a:rPr>
              <a:t> [LOG] 10:00:03 TRANSACTION_VERIFIED</a:t>
            </a:r>
            <a:endParaRPr lang="en-US" sz="516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428625"/>
            <a:ext cx="8286750" cy="84653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1246584"/>
            <a:ext cx="8286750" cy="2857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428625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A Sustainable Ecosystem Founded on Trust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428625" y="909042"/>
            <a:ext cx="8286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Symbiotic Growth: Users, Experts, and the Butler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428625" y="1532334"/>
            <a:ext cx="2647931" cy="139838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532334"/>
            <a:ext cx="2647931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706463"/>
            <a:ext cx="214313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57250" y="1675209"/>
            <a:ext cx="47921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Users</a:t>
            </a:r>
            <a:endParaRPr lang="en-US" sz="1193" dirty="0"/>
          </a:p>
        </p:txBody>
      </p:sp>
      <p:sp>
        <p:nvSpPr>
          <p:cNvPr id="11" name="Text 7"/>
          <p:cNvSpPr/>
          <p:nvPr/>
        </p:nvSpPr>
        <p:spPr>
          <a:xfrm>
            <a:off x="571500" y="2016323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Trust in platform quality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71500" y="2259211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Fair access to resources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71500" y="2502098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Protected from exploitation</a:t>
            </a:r>
            <a:endParaRPr lang="en-US" sz="834" dirty="0"/>
          </a:p>
        </p:txBody>
      </p:sp>
      <p:sp>
        <p:nvSpPr>
          <p:cNvPr id="14" name="Shape 10"/>
          <p:cNvSpPr/>
          <p:nvPr/>
        </p:nvSpPr>
        <p:spPr>
          <a:xfrm>
            <a:off x="3248006" y="1532334"/>
            <a:ext cx="2647959" cy="139838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3248006" y="1532334"/>
            <a:ext cx="2647959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881" y="1706463"/>
            <a:ext cx="214313" cy="1714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76631" y="1675209"/>
            <a:ext cx="8915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The Butler</a:t>
            </a:r>
            <a:endParaRPr lang="en-US" sz="1193" dirty="0"/>
          </a:p>
        </p:txBody>
      </p:sp>
      <p:sp>
        <p:nvSpPr>
          <p:cNvPr id="18" name="Text 13"/>
          <p:cNvSpPr/>
          <p:nvPr/>
        </p:nvSpPr>
        <p:spPr>
          <a:xfrm>
            <a:off x="3390881" y="2016323"/>
            <a:ext cx="2362209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Impartial arbiter</a:t>
            </a:r>
            <a:endParaRPr lang="en-US" sz="834" dirty="0"/>
          </a:p>
        </p:txBody>
      </p:sp>
      <p:sp>
        <p:nvSpPr>
          <p:cNvPr id="19" name="Text 14"/>
          <p:cNvSpPr/>
          <p:nvPr/>
        </p:nvSpPr>
        <p:spPr>
          <a:xfrm>
            <a:off x="3390881" y="2259211"/>
            <a:ext cx="2362209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Auditable matching</a:t>
            </a:r>
            <a:endParaRPr lang="en-US" sz="834" dirty="0"/>
          </a:p>
        </p:txBody>
      </p:sp>
      <p:sp>
        <p:nvSpPr>
          <p:cNvPr id="20" name="Text 15"/>
          <p:cNvSpPr/>
          <p:nvPr/>
        </p:nvSpPr>
        <p:spPr>
          <a:xfrm>
            <a:off x="3390881" y="2502098"/>
            <a:ext cx="2362209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Enforces procedural rules</a:t>
            </a:r>
            <a:endParaRPr lang="en-US" sz="834" dirty="0"/>
          </a:p>
        </p:txBody>
      </p:sp>
      <p:sp>
        <p:nvSpPr>
          <p:cNvPr id="21" name="Shape 16"/>
          <p:cNvSpPr/>
          <p:nvPr/>
        </p:nvSpPr>
        <p:spPr>
          <a:xfrm>
            <a:off x="6067416" y="1532334"/>
            <a:ext cx="2647931" cy="1398389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6067416" y="1532334"/>
            <a:ext cx="2647931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291" y="1706463"/>
            <a:ext cx="150019" cy="1714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431747" y="1675209"/>
            <a:ext cx="64243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Experts</a:t>
            </a:r>
            <a:endParaRPr lang="en-US" sz="1193" dirty="0"/>
          </a:p>
        </p:txBody>
      </p:sp>
      <p:sp>
        <p:nvSpPr>
          <p:cNvPr id="25" name="Text 19"/>
          <p:cNvSpPr/>
          <p:nvPr/>
        </p:nvSpPr>
        <p:spPr>
          <a:xfrm>
            <a:off x="6210291" y="2016323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Economic security</a:t>
            </a:r>
            <a:endParaRPr lang="en-US" sz="834" dirty="0"/>
          </a:p>
        </p:txBody>
      </p:sp>
      <p:sp>
        <p:nvSpPr>
          <p:cNvPr id="26" name="Text 20"/>
          <p:cNvSpPr/>
          <p:nvPr/>
        </p:nvSpPr>
        <p:spPr>
          <a:xfrm>
            <a:off x="6210291" y="2259211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Professional growth</a:t>
            </a:r>
            <a:endParaRPr lang="en-US" sz="834" dirty="0"/>
          </a:p>
        </p:txBody>
      </p:sp>
      <p:sp>
        <p:nvSpPr>
          <p:cNvPr id="27" name="Text 21"/>
          <p:cNvSpPr/>
          <p:nvPr/>
        </p:nvSpPr>
        <p:spPr>
          <a:xfrm>
            <a:off x="6210291" y="2502098"/>
            <a:ext cx="2362181" cy="171450"/>
          </a:xfrm>
          <a:prstGeom prst="rect">
            <a:avLst/>
          </a:prstGeom>
          <a:noFill/>
          <a:ln/>
        </p:spPr>
        <p:txBody>
          <a:bodyPr wrap="none" lIns="1275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Protected from arbitrary acts</a:t>
            </a:r>
            <a:endParaRPr lang="en-US" sz="834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920" y="1149038"/>
            <a:ext cx="8222735" cy="4694951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428625" y="4316611"/>
            <a:ext cx="8286750" cy="403622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30" name="Text 23"/>
          <p:cNvSpPr/>
          <p:nvPr/>
        </p:nvSpPr>
        <p:spPr>
          <a:xfrm>
            <a:off x="428625" y="4316611"/>
            <a:ext cx="8286750" cy="403622"/>
          </a:xfrm>
          <a:prstGeom prst="rect">
            <a:avLst/>
          </a:prstGeom>
          <a:noFill/>
          <a:ln/>
        </p:spPr>
        <p:txBody>
          <a:bodyPr wrap="square" lIns="136017" tIns="136017" rIns="136017" bIns="136017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Fair Procedure drives a self-reinforcing cycle of trust and value creation.</a:t>
            </a:r>
            <a:endParaRPr lang="en-US" sz="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2025-12-15T12:54:15Z</dcterms:created>
  <dcterms:modified xsi:type="dcterms:W3CDTF">2025-12-15T12:54:15Z</dcterms:modified>
</cp:coreProperties>
</file>